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73" r:id="rId10"/>
    <p:sldId id="269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293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uropos.group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os.group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1323439"/>
            <a:chOff x="796893" y="1599579"/>
            <a:chExt cx="6019052" cy="20000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200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ПОКУПАТЕЛЬСКАЯ КОРЗИНА </a:t>
              </a:r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TANGO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86700" y="587237"/>
            <a:ext cx="43053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B7BA94-5D36-48B8-8362-A9D649689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54" y="619333"/>
            <a:ext cx="7237963" cy="64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9ABDC8-3948-DC4D-5060-0DB897673A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10ED788-02F5-7F21-C8FC-DC9D0F1D77B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Text Box 2">
              <a:hlinkClick r:id="rId2"/>
              <a:extLst>
                <a:ext uri="{FF2B5EF4-FFF2-40B4-BE49-F238E27FC236}">
                  <a16:creationId xmlns:a16="http://schemas.microsoft.com/office/drawing/2014/main" id="{5755B31A-E379-E639-9B7E-E4EBF239D9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256ADC6-2EF6-32C0-FC36-182C2270C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520438"/>
            <a:ext cx="480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ПОКУПАТЕЛЬСКАЯ КОРЗИНА </a:t>
            </a:r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TANGO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621832"/>
            <a:ext cx="539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Продуманный дизайн для комфорта покупателя</a:t>
            </a:r>
          </a:p>
        </p:txBody>
      </p:sp>
      <p:pic>
        <p:nvPicPr>
          <p:cNvPr id="15" name="Рисунок 14" descr="Изображение выглядит как корзина, Корзина для хранения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615E9D9A-85C0-4B17-B334-5C39C1C72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t="20060" r="21291" b="18455"/>
          <a:stretch/>
        </p:blipFill>
        <p:spPr>
          <a:xfrm>
            <a:off x="838200" y="727986"/>
            <a:ext cx="5181600" cy="57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C10E2A7-3A60-4089-A6DC-2067F8F26B47}"/>
              </a:ext>
            </a:extLst>
          </p:cNvPr>
          <p:cNvSpPr/>
          <p:nvPr/>
        </p:nvSpPr>
        <p:spPr>
          <a:xfrm>
            <a:off x="6145772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574C0A7-14E2-44F0-BF09-239C9FFE3817}"/>
              </a:ext>
            </a:extLst>
          </p:cNvPr>
          <p:cNvSpPr/>
          <p:nvPr/>
        </p:nvSpPr>
        <p:spPr>
          <a:xfrm>
            <a:off x="832180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CDE9A8C-F482-4B3F-B26D-7AD511593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53" y="2369665"/>
            <a:ext cx="1541780" cy="1435665"/>
          </a:xfrm>
          <a:prstGeom prst="rect">
            <a:avLst/>
          </a:prstGeom>
        </p:spPr>
      </p:pic>
      <p:sp>
        <p:nvSpPr>
          <p:cNvPr id="48" name="object 53">
            <a:extLst>
              <a:ext uri="{FF2B5EF4-FFF2-40B4-BE49-F238E27FC236}">
                <a16:creationId xmlns:a16="http://schemas.microsoft.com/office/drawing/2014/main" id="{A250FFC2-4922-4C40-B9E1-749E5C7CEAD8}"/>
              </a:ext>
            </a:extLst>
          </p:cNvPr>
          <p:cNvSpPr txBox="1"/>
          <p:nvPr/>
        </p:nvSpPr>
        <p:spPr>
          <a:xfrm>
            <a:off x="1796869" y="4485524"/>
            <a:ext cx="1192659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en-US" sz="1400" spc="25" dirty="0">
                <a:latin typeface="+mj-lt"/>
                <a:cs typeface="Acrom Bold"/>
              </a:rPr>
              <a:t>23 </a:t>
            </a:r>
            <a:r>
              <a:rPr lang="ru-RU" sz="1400" spc="25" dirty="0">
                <a:latin typeface="+mj-lt"/>
                <a:cs typeface="Acrom Bold"/>
              </a:rPr>
              <a:t>литра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177424B-E432-473E-9B78-45B7E968F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97" y="2125111"/>
            <a:ext cx="1787910" cy="168515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CA50673-FF0F-4D88-8211-9EB5BB89C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32" y="2438400"/>
            <a:ext cx="1860446" cy="119600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C706BEC-6990-4EA1-8B97-22317AE93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03" y="2125111"/>
            <a:ext cx="1875425" cy="1826180"/>
          </a:xfrm>
          <a:prstGeom prst="rect">
            <a:avLst/>
          </a:prstGeom>
        </p:spPr>
      </p:pic>
      <p:sp>
        <p:nvSpPr>
          <p:cNvPr id="52" name="object 53">
            <a:extLst>
              <a:ext uri="{FF2B5EF4-FFF2-40B4-BE49-F238E27FC236}">
                <a16:creationId xmlns:a16="http://schemas.microsoft.com/office/drawing/2014/main" id="{033DFB52-B636-4504-A4A4-B5028EA7A773}"/>
              </a:ext>
            </a:extLst>
          </p:cNvPr>
          <p:cNvSpPr txBox="1"/>
          <p:nvPr/>
        </p:nvSpPr>
        <p:spPr>
          <a:xfrm>
            <a:off x="3270088" y="4377160"/>
            <a:ext cx="2667000" cy="440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Продуманный дизайн для комфорта покупателя </a:t>
            </a: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8E751769-D237-408B-AF98-5EC573039E80}"/>
              </a:ext>
            </a:extLst>
          </p:cNvPr>
          <p:cNvSpPr txBox="1"/>
          <p:nvPr/>
        </p:nvSpPr>
        <p:spPr>
          <a:xfrm>
            <a:off x="6153707" y="4377160"/>
            <a:ext cx="2609296" cy="440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Удобная форма и приятная поверхность</a:t>
            </a:r>
          </a:p>
        </p:txBody>
      </p:sp>
      <p:sp>
        <p:nvSpPr>
          <p:cNvPr id="54" name="object 53">
            <a:extLst>
              <a:ext uri="{FF2B5EF4-FFF2-40B4-BE49-F238E27FC236}">
                <a16:creationId xmlns:a16="http://schemas.microsoft.com/office/drawing/2014/main" id="{076DCC8B-5715-49C3-8AED-CE4B399066A4}"/>
              </a:ext>
            </a:extLst>
          </p:cNvPr>
          <p:cNvSpPr txBox="1"/>
          <p:nvPr/>
        </p:nvSpPr>
        <p:spPr>
          <a:xfrm>
            <a:off x="8562254" y="4377160"/>
            <a:ext cx="2792601" cy="440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Повышенная прочность и долговечность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Новая покупательская корзина в ассортименте  EPG!</a:t>
            </a:r>
          </a:p>
        </p:txBody>
      </p:sp>
      <p:sp>
        <p:nvSpPr>
          <p:cNvPr id="13" name="Text Box 2">
            <a:hlinkClick r:id="rId6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6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Универсальность использования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850380" y="587237"/>
            <a:ext cx="534162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8B3A3E-CF13-4AE3-9B9C-EB65C93CF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" y="835056"/>
            <a:ext cx="2383736" cy="2383736"/>
          </a:xfrm>
          <a:prstGeom prst="rect">
            <a:avLst/>
          </a:prstGeom>
        </p:spPr>
      </p:pic>
      <p:sp>
        <p:nvSpPr>
          <p:cNvPr id="11" name="object 53">
            <a:extLst>
              <a:ext uri="{FF2B5EF4-FFF2-40B4-BE49-F238E27FC236}">
                <a16:creationId xmlns:a16="http://schemas.microsoft.com/office/drawing/2014/main" id="{F0FA5A26-1826-4CA0-882B-A4BF63452930}"/>
              </a:ext>
            </a:extLst>
          </p:cNvPr>
          <p:cNvSpPr txBox="1"/>
          <p:nvPr/>
        </p:nvSpPr>
        <p:spPr>
          <a:xfrm>
            <a:off x="8251930" y="3239734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гипермаркет/супермаркет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910873-3D76-480F-9BCC-95BB51059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95" y="850623"/>
            <a:ext cx="2383736" cy="2383736"/>
          </a:xfrm>
          <a:prstGeom prst="rect">
            <a:avLst/>
          </a:prstGeom>
        </p:spPr>
      </p:pic>
      <p:sp>
        <p:nvSpPr>
          <p:cNvPr id="14" name="object 53">
            <a:extLst>
              <a:ext uri="{FF2B5EF4-FFF2-40B4-BE49-F238E27FC236}">
                <a16:creationId xmlns:a16="http://schemas.microsoft.com/office/drawing/2014/main" id="{97B75CC3-CB89-4DB3-BA93-22A3811B6156}"/>
              </a:ext>
            </a:extLst>
          </p:cNvPr>
          <p:cNvSpPr txBox="1"/>
          <p:nvPr/>
        </p:nvSpPr>
        <p:spPr>
          <a:xfrm>
            <a:off x="1081464" y="3193077"/>
            <a:ext cx="2012587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 err="1">
                <a:latin typeface="Montserrat" panose="00000500000000000000" pitchFamily="2" charset="-52"/>
                <a:cs typeface="Acrom Bold"/>
              </a:rPr>
              <a:t>минимаркет</a:t>
            </a:r>
            <a:endParaRPr lang="ru-RU" sz="1400" spc="25" dirty="0">
              <a:latin typeface="Montserrat" panose="00000500000000000000" pitchFamily="2" charset="-52"/>
              <a:cs typeface="Acrom Bold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FB703B-BB00-4837-B959-762549CE6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8" y="3591346"/>
            <a:ext cx="2382981" cy="2382981"/>
          </a:xfrm>
          <a:prstGeom prst="rect">
            <a:avLst/>
          </a:prstGeom>
        </p:spPr>
      </p:pic>
      <p:sp>
        <p:nvSpPr>
          <p:cNvPr id="16" name="object 53">
            <a:extLst>
              <a:ext uri="{FF2B5EF4-FFF2-40B4-BE49-F238E27FC236}">
                <a16:creationId xmlns:a16="http://schemas.microsoft.com/office/drawing/2014/main" id="{84C290AB-A8F5-496F-B94E-BFC6C3EED687}"/>
              </a:ext>
            </a:extLst>
          </p:cNvPr>
          <p:cNvSpPr txBox="1"/>
          <p:nvPr/>
        </p:nvSpPr>
        <p:spPr>
          <a:xfrm>
            <a:off x="231069" y="5979639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детские товары, игрушки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E0FECB-FFF6-4629-A5A7-ECEED8BFF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60" y="3604466"/>
            <a:ext cx="2383735" cy="2383735"/>
          </a:xfrm>
          <a:prstGeom prst="rect">
            <a:avLst/>
          </a:prstGeom>
        </p:spPr>
      </p:pic>
      <p:sp>
        <p:nvSpPr>
          <p:cNvPr id="18" name="object 53">
            <a:extLst>
              <a:ext uri="{FF2B5EF4-FFF2-40B4-BE49-F238E27FC236}">
                <a16:creationId xmlns:a16="http://schemas.microsoft.com/office/drawing/2014/main" id="{F27BA20F-6143-41B1-B66A-4F2362EB7162}"/>
              </a:ext>
            </a:extLst>
          </p:cNvPr>
          <p:cNvSpPr txBox="1"/>
          <p:nvPr/>
        </p:nvSpPr>
        <p:spPr>
          <a:xfrm>
            <a:off x="4306539" y="6010882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спортивные товары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7AAA19-2456-4E75-8003-7ABE65629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94" y="3591346"/>
            <a:ext cx="2382981" cy="2382981"/>
          </a:xfrm>
          <a:prstGeom prst="rect">
            <a:avLst/>
          </a:prstGeom>
        </p:spPr>
      </p:pic>
      <p:sp>
        <p:nvSpPr>
          <p:cNvPr id="20" name="object 53">
            <a:extLst>
              <a:ext uri="{FF2B5EF4-FFF2-40B4-BE49-F238E27FC236}">
                <a16:creationId xmlns:a16="http://schemas.microsoft.com/office/drawing/2014/main" id="{00823514-BF21-4940-B983-2749E5979995}"/>
              </a:ext>
            </a:extLst>
          </p:cNvPr>
          <p:cNvSpPr txBox="1"/>
          <p:nvPr/>
        </p:nvSpPr>
        <p:spPr>
          <a:xfrm>
            <a:off x="9189530" y="6061071"/>
            <a:ext cx="2030153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зоотовары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8B50220-BCE4-411C-B6A3-074286D791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19" y="850622"/>
            <a:ext cx="2381577" cy="2381577"/>
          </a:xfrm>
          <a:prstGeom prst="rect">
            <a:avLst/>
          </a:prstGeom>
        </p:spPr>
      </p:pic>
      <p:sp>
        <p:nvSpPr>
          <p:cNvPr id="22" name="object 53">
            <a:extLst>
              <a:ext uri="{FF2B5EF4-FFF2-40B4-BE49-F238E27FC236}">
                <a16:creationId xmlns:a16="http://schemas.microsoft.com/office/drawing/2014/main" id="{77B520FA-8F31-46B1-9A7E-FBA94692FF5C}"/>
              </a:ext>
            </a:extLst>
          </p:cNvPr>
          <p:cNvSpPr txBox="1"/>
          <p:nvPr/>
        </p:nvSpPr>
        <p:spPr>
          <a:xfrm>
            <a:off x="4255902" y="3214075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магазин у дома</a:t>
            </a:r>
          </a:p>
        </p:txBody>
      </p:sp>
    </p:spTree>
    <p:extLst>
      <p:ext uri="{BB962C8B-B14F-4D97-AF65-F5344CB8AC3E}">
        <p14:creationId xmlns:p14="http://schemas.microsoft.com/office/powerpoint/2010/main" val="335300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922068" y="587237"/>
            <a:ext cx="4269932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42A857-A8EB-41FE-8A43-ECF08EEBD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1" y="1352881"/>
            <a:ext cx="2705965" cy="2705965"/>
          </a:xfrm>
          <a:prstGeom prst="rect">
            <a:avLst/>
          </a:prstGeom>
        </p:spPr>
      </p:pic>
      <p:sp>
        <p:nvSpPr>
          <p:cNvPr id="10" name="object 43">
            <a:extLst>
              <a:ext uri="{FF2B5EF4-FFF2-40B4-BE49-F238E27FC236}">
                <a16:creationId xmlns:a16="http://schemas.microsoft.com/office/drawing/2014/main" id="{F985F119-2053-4CAE-BBE0-D072DAC04F35}"/>
              </a:ext>
            </a:extLst>
          </p:cNvPr>
          <p:cNvSpPr txBox="1"/>
          <p:nvPr/>
        </p:nvSpPr>
        <p:spPr>
          <a:xfrm>
            <a:off x="450875" y="4622642"/>
            <a:ext cx="335430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ЭРГОНОМИЧНЫЙ ДИЗАЙН</a:t>
            </a:r>
          </a:p>
        </p:txBody>
      </p:sp>
      <p:grpSp>
        <p:nvGrpSpPr>
          <p:cNvPr id="11" name="object 64">
            <a:extLst>
              <a:ext uri="{FF2B5EF4-FFF2-40B4-BE49-F238E27FC236}">
                <a16:creationId xmlns:a16="http://schemas.microsoft.com/office/drawing/2014/main" id="{C9D52F39-4E1A-472D-8965-39E025F161F5}"/>
              </a:ext>
            </a:extLst>
          </p:cNvPr>
          <p:cNvGrpSpPr/>
          <p:nvPr/>
        </p:nvGrpSpPr>
        <p:grpSpPr>
          <a:xfrm>
            <a:off x="3990229" y="4568429"/>
            <a:ext cx="124325" cy="126811"/>
            <a:chOff x="3910645" y="7252286"/>
            <a:chExt cx="127000" cy="129539"/>
          </a:xfrm>
        </p:grpSpPr>
        <p:sp>
          <p:nvSpPr>
            <p:cNvPr id="12" name="object 65">
              <a:extLst>
                <a:ext uri="{FF2B5EF4-FFF2-40B4-BE49-F238E27FC236}">
                  <a16:creationId xmlns:a16="http://schemas.microsoft.com/office/drawing/2014/main" id="{E331DC39-896D-4AF0-BA0E-82F2956015B2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6">
              <a:extLst>
                <a:ext uri="{FF2B5EF4-FFF2-40B4-BE49-F238E27FC236}">
                  <a16:creationId xmlns:a16="http://schemas.microsoft.com/office/drawing/2014/main" id="{947853B1-656E-4104-BAE5-B3D02B620814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67">
            <a:extLst>
              <a:ext uri="{FF2B5EF4-FFF2-40B4-BE49-F238E27FC236}">
                <a16:creationId xmlns:a16="http://schemas.microsoft.com/office/drawing/2014/main" id="{7FC5C96A-2118-41F3-AB26-0671F2A24984}"/>
              </a:ext>
            </a:extLst>
          </p:cNvPr>
          <p:cNvGrpSpPr/>
          <p:nvPr/>
        </p:nvGrpSpPr>
        <p:grpSpPr>
          <a:xfrm>
            <a:off x="4013725" y="3060811"/>
            <a:ext cx="45719" cy="1505625"/>
            <a:chOff x="3929524" y="5975799"/>
            <a:chExt cx="50800" cy="1204595"/>
          </a:xfrm>
        </p:grpSpPr>
        <p:sp>
          <p:nvSpPr>
            <p:cNvPr id="16" name="object 68">
              <a:extLst>
                <a:ext uri="{FF2B5EF4-FFF2-40B4-BE49-F238E27FC236}">
                  <a16:creationId xmlns:a16="http://schemas.microsoft.com/office/drawing/2014/main" id="{8DEDB753-AE50-4FF3-9769-21578A2CDFEB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9">
              <a:extLst>
                <a:ext uri="{FF2B5EF4-FFF2-40B4-BE49-F238E27FC236}">
                  <a16:creationId xmlns:a16="http://schemas.microsoft.com/office/drawing/2014/main" id="{B8BBFE89-3429-4D73-9483-3D61B1B55ECA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71">
            <a:extLst>
              <a:ext uri="{FF2B5EF4-FFF2-40B4-BE49-F238E27FC236}">
                <a16:creationId xmlns:a16="http://schemas.microsoft.com/office/drawing/2014/main" id="{8DDEDFFC-5DBD-403D-8E1E-12A4B621A64B}"/>
              </a:ext>
            </a:extLst>
          </p:cNvPr>
          <p:cNvSpPr/>
          <p:nvPr/>
        </p:nvSpPr>
        <p:spPr>
          <a:xfrm>
            <a:off x="1888801" y="3055156"/>
            <a:ext cx="2143474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3">
            <a:extLst>
              <a:ext uri="{FF2B5EF4-FFF2-40B4-BE49-F238E27FC236}">
                <a16:creationId xmlns:a16="http://schemas.microsoft.com/office/drawing/2014/main" id="{FBD2CCC3-018E-437A-9DAC-71EF3904B38D}"/>
              </a:ext>
            </a:extLst>
          </p:cNvPr>
          <p:cNvSpPr/>
          <p:nvPr/>
        </p:nvSpPr>
        <p:spPr>
          <a:xfrm>
            <a:off x="1766846" y="3009428"/>
            <a:ext cx="93866" cy="93866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5EC2D1-6AE7-46F5-87CB-0E13B53B4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9686" y="2583237"/>
            <a:ext cx="1718462" cy="283263"/>
          </a:xfrm>
          <a:prstGeom prst="rect">
            <a:avLst/>
          </a:prstGeom>
        </p:spPr>
      </p:pic>
      <p:sp>
        <p:nvSpPr>
          <p:cNvPr id="21" name="object 43">
            <a:extLst>
              <a:ext uri="{FF2B5EF4-FFF2-40B4-BE49-F238E27FC236}">
                <a16:creationId xmlns:a16="http://schemas.microsoft.com/office/drawing/2014/main" id="{76BCD9DF-401D-4993-A150-EB4ABD61F7E6}"/>
              </a:ext>
            </a:extLst>
          </p:cNvPr>
          <p:cNvSpPr txBox="1"/>
          <p:nvPr/>
        </p:nvSpPr>
        <p:spPr>
          <a:xfrm>
            <a:off x="450875" y="4993838"/>
            <a:ext cx="335430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Полукруглая форма позволяет носить корзину близко к телу для снижения нагрузки 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EAC177A-6C10-4EDA-BA79-96BC6381C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84" y="1352881"/>
            <a:ext cx="2788613" cy="2788613"/>
          </a:xfrm>
          <a:prstGeom prst="rect">
            <a:avLst/>
          </a:prstGeom>
        </p:spPr>
      </p:pic>
      <p:grpSp>
        <p:nvGrpSpPr>
          <p:cNvPr id="23" name="object 64">
            <a:extLst>
              <a:ext uri="{FF2B5EF4-FFF2-40B4-BE49-F238E27FC236}">
                <a16:creationId xmlns:a16="http://schemas.microsoft.com/office/drawing/2014/main" id="{C48F861E-E1C7-4620-B6C6-11291A88CA99}"/>
              </a:ext>
            </a:extLst>
          </p:cNvPr>
          <p:cNvGrpSpPr/>
          <p:nvPr/>
        </p:nvGrpSpPr>
        <p:grpSpPr>
          <a:xfrm>
            <a:off x="7520063" y="4541759"/>
            <a:ext cx="124325" cy="126811"/>
            <a:chOff x="3910645" y="7252286"/>
            <a:chExt cx="127000" cy="129539"/>
          </a:xfrm>
        </p:grpSpPr>
        <p:sp>
          <p:nvSpPr>
            <p:cNvPr id="24" name="object 65">
              <a:extLst>
                <a:ext uri="{FF2B5EF4-FFF2-40B4-BE49-F238E27FC236}">
                  <a16:creationId xmlns:a16="http://schemas.microsoft.com/office/drawing/2014/main" id="{31CE6920-9FB9-43BD-98EC-8CD712BCA028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6">
              <a:extLst>
                <a:ext uri="{FF2B5EF4-FFF2-40B4-BE49-F238E27FC236}">
                  <a16:creationId xmlns:a16="http://schemas.microsoft.com/office/drawing/2014/main" id="{CA295300-9ED3-4D0B-801F-8A29A3B6BDBB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67">
            <a:extLst>
              <a:ext uri="{FF2B5EF4-FFF2-40B4-BE49-F238E27FC236}">
                <a16:creationId xmlns:a16="http://schemas.microsoft.com/office/drawing/2014/main" id="{8E5B0F08-F073-4970-98B3-B26E5F08BE92}"/>
              </a:ext>
            </a:extLst>
          </p:cNvPr>
          <p:cNvGrpSpPr/>
          <p:nvPr/>
        </p:nvGrpSpPr>
        <p:grpSpPr>
          <a:xfrm>
            <a:off x="7510679" y="3034141"/>
            <a:ext cx="45719" cy="1505625"/>
            <a:chOff x="3929524" y="5975799"/>
            <a:chExt cx="50800" cy="1204595"/>
          </a:xfrm>
        </p:grpSpPr>
        <p:sp>
          <p:nvSpPr>
            <p:cNvPr id="27" name="object 68">
              <a:extLst>
                <a:ext uri="{FF2B5EF4-FFF2-40B4-BE49-F238E27FC236}">
                  <a16:creationId xmlns:a16="http://schemas.microsoft.com/office/drawing/2014/main" id="{0F156077-AACA-46C9-9924-58FD72D97E21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9">
              <a:extLst>
                <a:ext uri="{FF2B5EF4-FFF2-40B4-BE49-F238E27FC236}">
                  <a16:creationId xmlns:a16="http://schemas.microsoft.com/office/drawing/2014/main" id="{28A81989-B0EE-4E4E-B784-11A73158A91D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71">
            <a:extLst>
              <a:ext uri="{FF2B5EF4-FFF2-40B4-BE49-F238E27FC236}">
                <a16:creationId xmlns:a16="http://schemas.microsoft.com/office/drawing/2014/main" id="{5CC52F44-AAA5-4EDD-91FB-BB7331BE7B6C}"/>
              </a:ext>
            </a:extLst>
          </p:cNvPr>
          <p:cNvSpPr/>
          <p:nvPr/>
        </p:nvSpPr>
        <p:spPr>
          <a:xfrm>
            <a:off x="5869821" y="3028486"/>
            <a:ext cx="1705989" cy="47621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3">
            <a:extLst>
              <a:ext uri="{FF2B5EF4-FFF2-40B4-BE49-F238E27FC236}">
                <a16:creationId xmlns:a16="http://schemas.microsoft.com/office/drawing/2014/main" id="{0587AA1F-3BFC-4F71-9626-CE1BE3AE3F07}"/>
              </a:ext>
            </a:extLst>
          </p:cNvPr>
          <p:cNvSpPr/>
          <p:nvPr/>
        </p:nvSpPr>
        <p:spPr>
          <a:xfrm>
            <a:off x="5747866" y="2982758"/>
            <a:ext cx="93866" cy="93866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43">
            <a:extLst>
              <a:ext uri="{FF2B5EF4-FFF2-40B4-BE49-F238E27FC236}">
                <a16:creationId xmlns:a16="http://schemas.microsoft.com/office/drawing/2014/main" id="{E3F52A1E-DA57-4191-B5B3-035E677A7929}"/>
              </a:ext>
            </a:extLst>
          </p:cNvPr>
          <p:cNvSpPr txBox="1"/>
          <p:nvPr/>
        </p:nvSpPr>
        <p:spPr>
          <a:xfrm>
            <a:off x="5352711" y="4658356"/>
            <a:ext cx="196477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ПРИВЛЕКАТЕЛЬНЫЙ ВНЕШНИЙ ВИД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B0C8136-DC81-4EB5-BDEE-82DB35599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191" y="1294893"/>
            <a:ext cx="2793731" cy="2788614"/>
          </a:xfrm>
          <a:prstGeom prst="rect">
            <a:avLst/>
          </a:prstGeom>
        </p:spPr>
      </p:pic>
      <p:grpSp>
        <p:nvGrpSpPr>
          <p:cNvPr id="33" name="object 64">
            <a:extLst>
              <a:ext uri="{FF2B5EF4-FFF2-40B4-BE49-F238E27FC236}">
                <a16:creationId xmlns:a16="http://schemas.microsoft.com/office/drawing/2014/main" id="{CECE8052-D9FF-4514-8512-094DCC1D81BD}"/>
              </a:ext>
            </a:extLst>
          </p:cNvPr>
          <p:cNvGrpSpPr/>
          <p:nvPr/>
        </p:nvGrpSpPr>
        <p:grpSpPr>
          <a:xfrm>
            <a:off x="11250750" y="4494012"/>
            <a:ext cx="124325" cy="126811"/>
            <a:chOff x="3910645" y="7252286"/>
            <a:chExt cx="127000" cy="129539"/>
          </a:xfrm>
        </p:grpSpPr>
        <p:sp>
          <p:nvSpPr>
            <p:cNvPr id="34" name="object 65">
              <a:extLst>
                <a:ext uri="{FF2B5EF4-FFF2-40B4-BE49-F238E27FC236}">
                  <a16:creationId xmlns:a16="http://schemas.microsoft.com/office/drawing/2014/main" id="{EC2E6F80-3A79-4DCB-8FB7-AF7FC9147EF3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6">
              <a:extLst>
                <a:ext uri="{FF2B5EF4-FFF2-40B4-BE49-F238E27FC236}">
                  <a16:creationId xmlns:a16="http://schemas.microsoft.com/office/drawing/2014/main" id="{45A31F8D-01D6-4257-8B27-01B88B35DAC9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67">
            <a:extLst>
              <a:ext uri="{FF2B5EF4-FFF2-40B4-BE49-F238E27FC236}">
                <a16:creationId xmlns:a16="http://schemas.microsoft.com/office/drawing/2014/main" id="{1A6A6408-3A49-41A4-8395-91887DEBE7C5}"/>
              </a:ext>
            </a:extLst>
          </p:cNvPr>
          <p:cNvGrpSpPr/>
          <p:nvPr/>
        </p:nvGrpSpPr>
        <p:grpSpPr>
          <a:xfrm>
            <a:off x="11272909" y="2986394"/>
            <a:ext cx="45719" cy="1505625"/>
            <a:chOff x="3929524" y="5975799"/>
            <a:chExt cx="50800" cy="1204595"/>
          </a:xfrm>
        </p:grpSpPr>
        <p:sp>
          <p:nvSpPr>
            <p:cNvPr id="37" name="object 68">
              <a:extLst>
                <a:ext uri="{FF2B5EF4-FFF2-40B4-BE49-F238E27FC236}">
                  <a16:creationId xmlns:a16="http://schemas.microsoft.com/office/drawing/2014/main" id="{B2F86D5A-E2EF-4F69-80AA-511F70BCB7A4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9">
              <a:extLst>
                <a:ext uri="{FF2B5EF4-FFF2-40B4-BE49-F238E27FC236}">
                  <a16:creationId xmlns:a16="http://schemas.microsoft.com/office/drawing/2014/main" id="{FCA7AFA8-4BBF-4D13-A993-E0CF44F450F0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71">
            <a:extLst>
              <a:ext uri="{FF2B5EF4-FFF2-40B4-BE49-F238E27FC236}">
                <a16:creationId xmlns:a16="http://schemas.microsoft.com/office/drawing/2014/main" id="{082423EF-46AF-4F49-90EA-70972C8B3B86}"/>
              </a:ext>
            </a:extLst>
          </p:cNvPr>
          <p:cNvSpPr/>
          <p:nvPr/>
        </p:nvSpPr>
        <p:spPr>
          <a:xfrm>
            <a:off x="9985749" y="2980739"/>
            <a:ext cx="1326995" cy="61213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73">
            <a:extLst>
              <a:ext uri="{FF2B5EF4-FFF2-40B4-BE49-F238E27FC236}">
                <a16:creationId xmlns:a16="http://schemas.microsoft.com/office/drawing/2014/main" id="{62CC2DB8-2C87-4A52-B8E6-5E70F7F9C985}"/>
              </a:ext>
            </a:extLst>
          </p:cNvPr>
          <p:cNvSpPr/>
          <p:nvPr/>
        </p:nvSpPr>
        <p:spPr>
          <a:xfrm>
            <a:off x="9863794" y="2935011"/>
            <a:ext cx="93866" cy="93866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3">
            <a:extLst>
              <a:ext uri="{FF2B5EF4-FFF2-40B4-BE49-F238E27FC236}">
                <a16:creationId xmlns:a16="http://schemas.microsoft.com/office/drawing/2014/main" id="{A63E56C0-55D9-4D93-9D43-FE6C3766E609}"/>
              </a:ext>
            </a:extLst>
          </p:cNvPr>
          <p:cNvSpPr txBox="1"/>
          <p:nvPr/>
        </p:nvSpPr>
        <p:spPr>
          <a:xfrm>
            <a:off x="8475003" y="4628475"/>
            <a:ext cx="276591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ЭРГОНОМИЧНАЯ КОНСТРУКЦИЯ РУЧКИ</a:t>
            </a: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FF7B00EA-A4F3-4508-8B4F-D72F587932B6}"/>
              </a:ext>
            </a:extLst>
          </p:cNvPr>
          <p:cNvSpPr txBox="1"/>
          <p:nvPr/>
        </p:nvSpPr>
        <p:spPr>
          <a:xfrm>
            <a:off x="8475003" y="5072186"/>
            <a:ext cx="276591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Ручка мягко ложится в ладонь для удобства переноса наполненной товарами корзины</a:t>
            </a:r>
          </a:p>
        </p:txBody>
      </p:sp>
    </p:spTree>
    <p:extLst>
      <p:ext uri="{BB962C8B-B14F-4D97-AF65-F5344CB8AC3E}">
        <p14:creationId xmlns:p14="http://schemas.microsoft.com/office/powerpoint/2010/main" val="402864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922068" y="587237"/>
            <a:ext cx="4269932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9DAC2B-4F01-49BA-9735-16EBC6EF1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5" y="703247"/>
            <a:ext cx="4160352" cy="4160352"/>
          </a:xfrm>
          <a:prstGeom prst="rect">
            <a:avLst/>
          </a:prstGeom>
        </p:spPr>
      </p:pic>
      <p:grpSp>
        <p:nvGrpSpPr>
          <p:cNvPr id="10" name="object 64">
            <a:extLst>
              <a:ext uri="{FF2B5EF4-FFF2-40B4-BE49-F238E27FC236}">
                <a16:creationId xmlns:a16="http://schemas.microsoft.com/office/drawing/2014/main" id="{7EC53AC4-1335-4839-BEE5-F34565E87813}"/>
              </a:ext>
            </a:extLst>
          </p:cNvPr>
          <p:cNvGrpSpPr/>
          <p:nvPr/>
        </p:nvGrpSpPr>
        <p:grpSpPr>
          <a:xfrm>
            <a:off x="5908792" y="5056922"/>
            <a:ext cx="127000" cy="129539"/>
            <a:chOff x="3910645" y="7252286"/>
            <a:chExt cx="127000" cy="129539"/>
          </a:xfrm>
        </p:grpSpPr>
        <p:sp>
          <p:nvSpPr>
            <p:cNvPr id="11" name="object 65">
              <a:extLst>
                <a:ext uri="{FF2B5EF4-FFF2-40B4-BE49-F238E27FC236}">
                  <a16:creationId xmlns:a16="http://schemas.microsoft.com/office/drawing/2014/main" id="{DC6EA24D-4176-4E8B-BE27-45DE01F4C2CE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6">
              <a:extLst>
                <a:ext uri="{FF2B5EF4-FFF2-40B4-BE49-F238E27FC236}">
                  <a16:creationId xmlns:a16="http://schemas.microsoft.com/office/drawing/2014/main" id="{7577D107-33F8-49B8-810C-C0594E21B2BB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67">
            <a:extLst>
              <a:ext uri="{FF2B5EF4-FFF2-40B4-BE49-F238E27FC236}">
                <a16:creationId xmlns:a16="http://schemas.microsoft.com/office/drawing/2014/main" id="{1231D418-13EF-47E2-B988-139F311D0039}"/>
              </a:ext>
            </a:extLst>
          </p:cNvPr>
          <p:cNvGrpSpPr/>
          <p:nvPr/>
        </p:nvGrpSpPr>
        <p:grpSpPr>
          <a:xfrm>
            <a:off x="5777974" y="2831017"/>
            <a:ext cx="212914" cy="2232396"/>
            <a:chOff x="3929524" y="5975799"/>
            <a:chExt cx="50800" cy="1204595"/>
          </a:xfrm>
        </p:grpSpPr>
        <p:sp>
          <p:nvSpPr>
            <p:cNvPr id="15" name="object 68">
              <a:extLst>
                <a:ext uri="{FF2B5EF4-FFF2-40B4-BE49-F238E27FC236}">
                  <a16:creationId xmlns:a16="http://schemas.microsoft.com/office/drawing/2014/main" id="{3E222B66-DE5C-4E88-AB4D-A32999036683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9">
              <a:extLst>
                <a:ext uri="{FF2B5EF4-FFF2-40B4-BE49-F238E27FC236}">
                  <a16:creationId xmlns:a16="http://schemas.microsoft.com/office/drawing/2014/main" id="{CAF76DB4-2417-4434-9860-2EDBF46B8A1B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71">
            <a:extLst>
              <a:ext uri="{FF2B5EF4-FFF2-40B4-BE49-F238E27FC236}">
                <a16:creationId xmlns:a16="http://schemas.microsoft.com/office/drawing/2014/main" id="{CE95303F-3625-42BF-A81D-4C4ECDDD95B5}"/>
              </a:ext>
            </a:extLst>
          </p:cNvPr>
          <p:cNvSpPr/>
          <p:nvPr/>
        </p:nvSpPr>
        <p:spPr>
          <a:xfrm>
            <a:off x="3363666" y="2831170"/>
            <a:ext cx="2558664" cy="63755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3">
            <a:extLst>
              <a:ext uri="{FF2B5EF4-FFF2-40B4-BE49-F238E27FC236}">
                <a16:creationId xmlns:a16="http://schemas.microsoft.com/office/drawing/2014/main" id="{FE89EE83-57C3-45E4-89E9-FB62C7D08978}"/>
              </a:ext>
            </a:extLst>
          </p:cNvPr>
          <p:cNvSpPr/>
          <p:nvPr/>
        </p:nvSpPr>
        <p:spPr>
          <a:xfrm>
            <a:off x="3241710" y="2783423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3">
            <a:extLst>
              <a:ext uri="{FF2B5EF4-FFF2-40B4-BE49-F238E27FC236}">
                <a16:creationId xmlns:a16="http://schemas.microsoft.com/office/drawing/2014/main" id="{3F957C10-BDB2-4FC7-8BCF-194FF0CEB465}"/>
              </a:ext>
            </a:extLst>
          </p:cNvPr>
          <p:cNvSpPr txBox="1"/>
          <p:nvPr/>
        </p:nvSpPr>
        <p:spPr>
          <a:xfrm>
            <a:off x="83845" y="5287302"/>
            <a:ext cx="58882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ФИКСАЦИЯ РУЧКИ В ВЕРТИКАЛЬНОМ ПОЛОЖЕНИИ</a:t>
            </a:r>
          </a:p>
        </p:txBody>
      </p:sp>
      <p:sp>
        <p:nvSpPr>
          <p:cNvPr id="20" name="object 43">
            <a:extLst>
              <a:ext uri="{FF2B5EF4-FFF2-40B4-BE49-F238E27FC236}">
                <a16:creationId xmlns:a16="http://schemas.microsoft.com/office/drawing/2014/main" id="{CEF10357-B5F5-4D7B-9D41-AFAAA39CB713}"/>
              </a:ext>
            </a:extLst>
          </p:cNvPr>
          <p:cNvSpPr txBox="1"/>
          <p:nvPr/>
        </p:nvSpPr>
        <p:spPr>
          <a:xfrm>
            <a:off x="922045" y="5569128"/>
            <a:ext cx="50500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Для исключения раскачивания корзины с продуктами при движении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98F6AC-5905-4562-BFC5-AC186808C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136" y="750993"/>
            <a:ext cx="4160353" cy="4160353"/>
          </a:xfrm>
          <a:prstGeom prst="rect">
            <a:avLst/>
          </a:prstGeom>
        </p:spPr>
      </p:pic>
      <p:sp>
        <p:nvSpPr>
          <p:cNvPr id="28" name="object 71">
            <a:extLst>
              <a:ext uri="{FF2B5EF4-FFF2-40B4-BE49-F238E27FC236}">
                <a16:creationId xmlns:a16="http://schemas.microsoft.com/office/drawing/2014/main" id="{5FC76D15-0937-4DD6-AC9E-08C94AD70F36}"/>
              </a:ext>
            </a:extLst>
          </p:cNvPr>
          <p:cNvSpPr/>
          <p:nvPr/>
        </p:nvSpPr>
        <p:spPr>
          <a:xfrm>
            <a:off x="9841250" y="2850741"/>
            <a:ext cx="2143887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73">
            <a:extLst>
              <a:ext uri="{FF2B5EF4-FFF2-40B4-BE49-F238E27FC236}">
                <a16:creationId xmlns:a16="http://schemas.microsoft.com/office/drawing/2014/main" id="{6EC87A21-273B-483F-A2D5-58F08466A01C}"/>
              </a:ext>
            </a:extLst>
          </p:cNvPr>
          <p:cNvSpPr/>
          <p:nvPr/>
        </p:nvSpPr>
        <p:spPr>
          <a:xfrm>
            <a:off x="9719294" y="2802994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3">
            <a:extLst>
              <a:ext uri="{FF2B5EF4-FFF2-40B4-BE49-F238E27FC236}">
                <a16:creationId xmlns:a16="http://schemas.microsoft.com/office/drawing/2014/main" id="{DBCCE70B-CE25-4F14-8305-305DAC506E4A}"/>
              </a:ext>
            </a:extLst>
          </p:cNvPr>
          <p:cNvSpPr txBox="1"/>
          <p:nvPr/>
        </p:nvSpPr>
        <p:spPr>
          <a:xfrm>
            <a:off x="5972121" y="5312897"/>
            <a:ext cx="58882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ПРОЧНОСТЬ И ДОЛГОВЕЧНОСТЬ</a:t>
            </a:r>
          </a:p>
        </p:txBody>
      </p:sp>
      <p:sp>
        <p:nvSpPr>
          <p:cNvPr id="31" name="object 43">
            <a:extLst>
              <a:ext uri="{FF2B5EF4-FFF2-40B4-BE49-F238E27FC236}">
                <a16:creationId xmlns:a16="http://schemas.microsoft.com/office/drawing/2014/main" id="{0BCE1612-EE34-4E89-8C2C-5B1E7D2682D6}"/>
              </a:ext>
            </a:extLst>
          </p:cNvPr>
          <p:cNvSpPr txBox="1"/>
          <p:nvPr/>
        </p:nvSpPr>
        <p:spPr>
          <a:xfrm>
            <a:off x="6810321" y="5608437"/>
            <a:ext cx="50500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Обладает высокой устойчивостью к повреждениям</a:t>
            </a:r>
          </a:p>
        </p:txBody>
      </p:sp>
      <p:grpSp>
        <p:nvGrpSpPr>
          <p:cNvPr id="32" name="object 64">
            <a:extLst>
              <a:ext uri="{FF2B5EF4-FFF2-40B4-BE49-F238E27FC236}">
                <a16:creationId xmlns:a16="http://schemas.microsoft.com/office/drawing/2014/main" id="{224A6C84-92B9-444C-AB18-68D17BA52667}"/>
              </a:ext>
            </a:extLst>
          </p:cNvPr>
          <p:cNvGrpSpPr/>
          <p:nvPr/>
        </p:nvGrpSpPr>
        <p:grpSpPr>
          <a:xfrm>
            <a:off x="11921637" y="5056922"/>
            <a:ext cx="127000" cy="129539"/>
            <a:chOff x="3910645" y="7252286"/>
            <a:chExt cx="127000" cy="129539"/>
          </a:xfrm>
        </p:grpSpPr>
        <p:sp>
          <p:nvSpPr>
            <p:cNvPr id="33" name="object 65">
              <a:extLst>
                <a:ext uri="{FF2B5EF4-FFF2-40B4-BE49-F238E27FC236}">
                  <a16:creationId xmlns:a16="http://schemas.microsoft.com/office/drawing/2014/main" id="{28E27286-5D64-4682-8034-CFFB6190D48D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66">
              <a:extLst>
                <a:ext uri="{FF2B5EF4-FFF2-40B4-BE49-F238E27FC236}">
                  <a16:creationId xmlns:a16="http://schemas.microsoft.com/office/drawing/2014/main" id="{6C726E6A-AA66-495D-846C-0EB7441E9849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67">
            <a:extLst>
              <a:ext uri="{FF2B5EF4-FFF2-40B4-BE49-F238E27FC236}">
                <a16:creationId xmlns:a16="http://schemas.microsoft.com/office/drawing/2014/main" id="{BF32D38A-CDB1-4B74-AB86-1BCC6D4E2314}"/>
              </a:ext>
            </a:extLst>
          </p:cNvPr>
          <p:cNvGrpSpPr/>
          <p:nvPr/>
        </p:nvGrpSpPr>
        <p:grpSpPr>
          <a:xfrm>
            <a:off x="11790819" y="2831017"/>
            <a:ext cx="212914" cy="2232396"/>
            <a:chOff x="3929524" y="5975799"/>
            <a:chExt cx="50800" cy="1204595"/>
          </a:xfrm>
        </p:grpSpPr>
        <p:sp>
          <p:nvSpPr>
            <p:cNvPr id="36" name="object 68">
              <a:extLst>
                <a:ext uri="{FF2B5EF4-FFF2-40B4-BE49-F238E27FC236}">
                  <a16:creationId xmlns:a16="http://schemas.microsoft.com/office/drawing/2014/main" id="{9F237E90-0FF1-4FA2-A66E-1D245E887348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69">
              <a:extLst>
                <a:ext uri="{FF2B5EF4-FFF2-40B4-BE49-F238E27FC236}">
                  <a16:creationId xmlns:a16="http://schemas.microsoft.com/office/drawing/2014/main" id="{AD0EFF50-A5DD-491A-8A21-D31A34A00D7D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800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Удобное хранение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8789437" y="587237"/>
            <a:ext cx="3402563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ранспорт, корзина, ручная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B326D2ED-60F9-4C27-AE20-65960D168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r="21918" b="12877"/>
          <a:stretch/>
        </p:blipFill>
        <p:spPr>
          <a:xfrm>
            <a:off x="6352479" y="1030471"/>
            <a:ext cx="3846300" cy="566260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ручная тележка, колесо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6BB67CE4-9D77-4C7B-BCA3-0B213F9DD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8" y="619333"/>
            <a:ext cx="6484885" cy="6484885"/>
          </a:xfrm>
          <a:prstGeom prst="rect">
            <a:avLst/>
          </a:prstGeom>
        </p:spPr>
      </p:pic>
      <p:sp>
        <p:nvSpPr>
          <p:cNvPr id="12" name="object 53">
            <a:extLst>
              <a:ext uri="{FF2B5EF4-FFF2-40B4-BE49-F238E27FC236}">
                <a16:creationId xmlns:a16="http://schemas.microsoft.com/office/drawing/2014/main" id="{F3F5E08B-6D93-4C1F-ADCC-CDDACDDE82D8}"/>
              </a:ext>
            </a:extLst>
          </p:cNvPr>
          <p:cNvSpPr txBox="1"/>
          <p:nvPr/>
        </p:nvSpPr>
        <p:spPr>
          <a:xfrm>
            <a:off x="4040372" y="686414"/>
            <a:ext cx="3938196" cy="193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200" dirty="0">
                <a:latin typeface="+mj-lt"/>
              </a:rPr>
              <a:t>ВОЗМОЖНОСТЬ ХРАНЕНИЯ В НАКОПИТЕЛЕ BASKET STACKER</a:t>
            </a:r>
          </a:p>
        </p:txBody>
      </p:sp>
    </p:spTree>
    <p:extLst>
      <p:ext uri="{BB962C8B-B14F-4D97-AF65-F5344CB8AC3E}">
        <p14:creationId xmlns:p14="http://schemas.microsoft.com/office/powerpoint/2010/main" val="411278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Разнообразие цветовых решений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2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742922" y="587237"/>
            <a:ext cx="5449078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53">
            <a:extLst>
              <a:ext uri="{FF2B5EF4-FFF2-40B4-BE49-F238E27FC236}">
                <a16:creationId xmlns:a16="http://schemas.microsoft.com/office/drawing/2014/main" id="{920AAC20-4C02-4F16-9C86-0EEE7079007C}"/>
              </a:ext>
            </a:extLst>
          </p:cNvPr>
          <p:cNvSpPr txBox="1"/>
          <p:nvPr/>
        </p:nvSpPr>
        <p:spPr>
          <a:xfrm>
            <a:off x="4363833" y="776667"/>
            <a:ext cx="3181522" cy="193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200" dirty="0">
                <a:latin typeface="+mj-lt"/>
              </a:rPr>
              <a:t>ВОЗМОЖНОСТЬ ЦВЕТОВОЙ ДИФФЕРЕНЦИАЦИИ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5C2CAF-F0A5-47AB-956B-C9943905A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33" y="95820"/>
            <a:ext cx="5712884" cy="57128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436A56-3F2B-4074-811D-4084B1D84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11" y="-311254"/>
            <a:ext cx="5712884" cy="57128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2E10F6-018C-4E29-AB4D-DEF3E0F06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66" y="755437"/>
            <a:ext cx="5712884" cy="57128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BF7FDB-BBD7-44F8-B4B0-60E4FC18B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65" y="1090332"/>
            <a:ext cx="5712884" cy="57128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1326F7-9F92-4A31-AFE9-57C842700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57" y="1719795"/>
            <a:ext cx="5904225" cy="59042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5902A3-3223-443C-896D-2BA4D8DFBE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962" y="1586415"/>
            <a:ext cx="6037605" cy="60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64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рзина, контейнер, Корзина для хранения&#10;&#10;Автоматически созданное описание">
            <a:extLst>
              <a:ext uri="{FF2B5EF4-FFF2-40B4-BE49-F238E27FC236}">
                <a16:creationId xmlns:a16="http://schemas.microsoft.com/office/drawing/2014/main" id="{623DEAF8-9180-FE13-E271-83EAB5545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74" y="-612989"/>
            <a:ext cx="9076323" cy="907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Разнообразие цветовых решений</a:t>
            </a:r>
          </a:p>
        </p:txBody>
      </p:sp>
      <p:sp>
        <p:nvSpPr>
          <p:cNvPr id="13" name="Text Box 2">
            <a:hlinkClick r:id="rId3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7E33C51-EA6E-5543-4ACE-074CDF875966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A2B04C-9EF3-F504-2A75-0578056F785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6" name="Text Box 2">
              <a:hlinkClick r:id="rId3"/>
              <a:extLst>
                <a:ext uri="{FF2B5EF4-FFF2-40B4-BE49-F238E27FC236}">
                  <a16:creationId xmlns:a16="http://schemas.microsoft.com/office/drawing/2014/main" id="{1387556A-E550-8034-6E07-81FAEB4253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CDE53C57-8FCB-610B-756E-F7C2C1823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289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EUROPOS.RU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734175" y="587237"/>
            <a:ext cx="5457825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object 64">
            <a:extLst>
              <a:ext uri="{FF2B5EF4-FFF2-40B4-BE49-F238E27FC236}">
                <a16:creationId xmlns:a16="http://schemas.microsoft.com/office/drawing/2014/main" id="{4A3919AD-FB44-4EEE-974A-2EF4E388141D}"/>
              </a:ext>
            </a:extLst>
          </p:cNvPr>
          <p:cNvGrpSpPr/>
          <p:nvPr/>
        </p:nvGrpSpPr>
        <p:grpSpPr>
          <a:xfrm>
            <a:off x="6759092" y="5825027"/>
            <a:ext cx="127000" cy="129539"/>
            <a:chOff x="3910645" y="7252286"/>
            <a:chExt cx="127000" cy="129539"/>
          </a:xfrm>
        </p:grpSpPr>
        <p:sp>
          <p:nvSpPr>
            <p:cNvPr id="12" name="object 65">
              <a:extLst>
                <a:ext uri="{FF2B5EF4-FFF2-40B4-BE49-F238E27FC236}">
                  <a16:creationId xmlns:a16="http://schemas.microsoft.com/office/drawing/2014/main" id="{206D9E08-6791-4716-A9C0-BB84AA53120C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6">
              <a:extLst>
                <a:ext uri="{FF2B5EF4-FFF2-40B4-BE49-F238E27FC236}">
                  <a16:creationId xmlns:a16="http://schemas.microsoft.com/office/drawing/2014/main" id="{463FADA9-420E-4D46-9E15-B728E71A2256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258744E-3B3A-46C0-B26C-60D28844B7C2}"/>
              </a:ext>
            </a:extLst>
          </p:cNvPr>
          <p:cNvGrpSpPr/>
          <p:nvPr/>
        </p:nvGrpSpPr>
        <p:grpSpPr>
          <a:xfrm>
            <a:off x="3213100" y="3763833"/>
            <a:ext cx="3612496" cy="2190619"/>
            <a:chOff x="4047064" y="5892619"/>
            <a:chExt cx="3642392" cy="1998258"/>
          </a:xfrm>
        </p:grpSpPr>
        <p:sp>
          <p:nvSpPr>
            <p:cNvPr id="16" name="object 71">
              <a:extLst>
                <a:ext uri="{FF2B5EF4-FFF2-40B4-BE49-F238E27FC236}">
                  <a16:creationId xmlns:a16="http://schemas.microsoft.com/office/drawing/2014/main" id="{2F8B71F9-7C62-4D7B-990F-E58E698E04F3}"/>
                </a:ext>
              </a:extLst>
            </p:cNvPr>
            <p:cNvSpPr/>
            <p:nvPr/>
          </p:nvSpPr>
          <p:spPr>
            <a:xfrm flipV="1">
              <a:off x="4155633" y="5892619"/>
              <a:ext cx="3530819" cy="322679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3">
              <a:extLst>
                <a:ext uri="{FF2B5EF4-FFF2-40B4-BE49-F238E27FC236}">
                  <a16:creationId xmlns:a16="http://schemas.microsoft.com/office/drawing/2014/main" id="{798D9A1E-3840-4F71-A357-80A3C261FEB0}"/>
                </a:ext>
              </a:extLst>
            </p:cNvPr>
            <p:cNvSpPr/>
            <p:nvPr/>
          </p:nvSpPr>
          <p:spPr>
            <a:xfrm flipV="1">
              <a:off x="4047064" y="6106729"/>
              <a:ext cx="217138" cy="217138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8" name="object 67">
              <a:extLst>
                <a:ext uri="{FF2B5EF4-FFF2-40B4-BE49-F238E27FC236}">
                  <a16:creationId xmlns:a16="http://schemas.microsoft.com/office/drawing/2014/main" id="{EE7B8A04-E80A-4C7E-B078-490FF0A05811}"/>
                </a:ext>
              </a:extLst>
            </p:cNvPr>
            <p:cNvGrpSpPr/>
            <p:nvPr/>
          </p:nvGrpSpPr>
          <p:grpSpPr>
            <a:xfrm>
              <a:off x="7632306" y="6224185"/>
              <a:ext cx="57150" cy="1666692"/>
              <a:chOff x="3935874" y="5982149"/>
              <a:chExt cx="38100" cy="1197612"/>
            </a:xfrm>
          </p:grpSpPr>
          <p:sp>
            <p:nvSpPr>
              <p:cNvPr id="19" name="object 68">
                <a:extLst>
                  <a:ext uri="{FF2B5EF4-FFF2-40B4-BE49-F238E27FC236}">
                    <a16:creationId xmlns:a16="http://schemas.microsoft.com/office/drawing/2014/main" id="{69894258-A5A6-4A85-B9E8-FFB43868DD99}"/>
                  </a:ext>
                </a:extLst>
              </p:cNvPr>
              <p:cNvSpPr/>
              <p:nvPr/>
            </p:nvSpPr>
            <p:spPr>
              <a:xfrm>
                <a:off x="3973974" y="6056453"/>
                <a:ext cx="0" cy="1123308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69">
                <a:extLst>
                  <a:ext uri="{FF2B5EF4-FFF2-40B4-BE49-F238E27FC236}">
                    <a16:creationId xmlns:a16="http://schemas.microsoft.com/office/drawing/2014/main" id="{B891C6EF-9DD9-40A6-918A-293B8BF5B4BD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1" name="object 31">
            <a:extLst>
              <a:ext uri="{FF2B5EF4-FFF2-40B4-BE49-F238E27FC236}">
                <a16:creationId xmlns:a16="http://schemas.microsoft.com/office/drawing/2014/main" id="{FD327F86-EA1C-45AC-B610-8CDA82D8EB4C}"/>
              </a:ext>
            </a:extLst>
          </p:cNvPr>
          <p:cNvSpPr txBox="1"/>
          <p:nvPr/>
        </p:nvSpPr>
        <p:spPr>
          <a:xfrm>
            <a:off x="7356321" y="5284720"/>
            <a:ext cx="3483937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МЕСТО ДЛЯ</a:t>
            </a:r>
          </a:p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БРЕНДИРОВАНИЯ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22" name="object 65">
            <a:extLst>
              <a:ext uri="{FF2B5EF4-FFF2-40B4-BE49-F238E27FC236}">
                <a16:creationId xmlns:a16="http://schemas.microsoft.com/office/drawing/2014/main" id="{9E9FD0D8-B13D-419A-A133-C776938BEB65}"/>
              </a:ext>
            </a:extLst>
          </p:cNvPr>
          <p:cNvSpPr txBox="1"/>
          <p:nvPr/>
        </p:nvSpPr>
        <p:spPr>
          <a:xfrm>
            <a:off x="5876478" y="1095908"/>
            <a:ext cx="428075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ПОКУПАТЕЛЬСКАЯ КОРЗИНА</a:t>
            </a:r>
            <a:endParaRPr kumimoji="0" lang="en-US" sz="180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23" name="object 66">
            <a:extLst>
              <a:ext uri="{FF2B5EF4-FFF2-40B4-BE49-F238E27FC236}">
                <a16:creationId xmlns:a16="http://schemas.microsoft.com/office/drawing/2014/main" id="{F15DCCC4-2499-41AD-85AB-E83DCD4FD6BE}"/>
              </a:ext>
            </a:extLst>
          </p:cNvPr>
          <p:cNvSpPr txBox="1">
            <a:spLocks/>
          </p:cNvSpPr>
          <p:nvPr/>
        </p:nvSpPr>
        <p:spPr>
          <a:xfrm>
            <a:off x="7539449" y="1356519"/>
            <a:ext cx="2788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/>
              <a:t>TANGO</a:t>
            </a:r>
          </a:p>
        </p:txBody>
      </p:sp>
    </p:spTree>
    <p:extLst>
      <p:ext uri="{BB962C8B-B14F-4D97-AF65-F5344CB8AC3E}">
        <p14:creationId xmlns:p14="http://schemas.microsoft.com/office/powerpoint/2010/main" val="14627937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</TotalTime>
  <Words>208</Words>
  <Application>Microsoft Office PowerPoint</Application>
  <PresentationFormat>Широкоэкранный</PresentationFormat>
  <Paragraphs>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Arimo</vt:lpstr>
      <vt:lpstr>Calibri</vt:lpstr>
      <vt:lpstr>Montserrat</vt:lpstr>
      <vt:lpstr>Montserrat ExtraBold</vt:lpstr>
      <vt:lpstr>Montserrat Medium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Баркова Татьяна</cp:lastModifiedBy>
  <cp:revision>34</cp:revision>
  <dcterms:created xsi:type="dcterms:W3CDTF">2024-08-31T11:38:16Z</dcterms:created>
  <dcterms:modified xsi:type="dcterms:W3CDTF">2024-12-04T13:48:11Z</dcterms:modified>
</cp:coreProperties>
</file>